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6858000" cy="9144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C9D6EC-AC5A-924E-3541-4C16916D51CA}" v="101" dt="2022-08-09T06:07:03.667"/>
    <p1510:client id="{EB9E7E89-4093-4068-BD9E-6609E9BAF94C}" v="244" dt="2021-08-12T21:52:19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79" d="100"/>
          <a:sy n="79" d="100"/>
        </p:scale>
        <p:origin x="31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61db7e5d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61db7e5d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61db7e5d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61db7e5d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1db7e5d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61db7e5d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61db7e5d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61db7e5d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61db7e5d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61db7e5d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61db7e5d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61db7e5d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61db7e5de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61db7e5de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61db7e5de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61db7e5de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61db7e5de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61db7e5de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61db7e5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61db7e5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61db7e5d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61db7e5d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61db7e5d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61db7e5d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61db7e5d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61db7e5d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61db7e5d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61db7e5d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61db7e5d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61db7e5d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61db7e5d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61db7e5d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1db7e5d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61db7e5d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342900" y="8475662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343150" y="8475662"/>
            <a:ext cx="21717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4914900" y="8475662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42900" y="8475662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343150" y="8475662"/>
            <a:ext cx="21717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914900" y="8475662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342900" y="8475662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343150" y="8475662"/>
            <a:ext cx="21717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914900" y="8475662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 rot="5400000">
            <a:off x="-892969" y="5110957"/>
            <a:ext cx="10401300" cy="115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 rot="5400000">
            <a:off x="-3264694" y="4010819"/>
            <a:ext cx="10401300" cy="335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342900" y="8475662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2343150" y="8475662"/>
            <a:ext cx="21717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914900" y="8475662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411957" y="2064543"/>
            <a:ext cx="6034087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342900" y="8475662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2343150" y="8475662"/>
            <a:ext cx="21717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4914900" y="8475662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342900" y="8475662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2343150" y="8475662"/>
            <a:ext cx="21717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4914900" y="8475662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342900" y="8475662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2343150" y="8475662"/>
            <a:ext cx="21717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4914900" y="8475662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342900" y="8475662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2343150" y="8475662"/>
            <a:ext cx="21717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4914900" y="8475662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342900" y="8475662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2343150" y="8475662"/>
            <a:ext cx="21717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4914900" y="8475662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342900" y="8475662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343150" y="8475662"/>
            <a:ext cx="21717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914900" y="8475662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2628900" y="2844800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342900" y="8475662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343150" y="8475662"/>
            <a:ext cx="21717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914900" y="8475662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42900" y="8475662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343150" y="8475662"/>
            <a:ext cx="21717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914900" y="8475662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7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obin.dawson@santeesd.ne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www.classdojo.com" TargetMode="External"/><Relationship Id="rId4" Type="http://schemas.openxmlformats.org/officeDocument/2006/relationships/hyperlink" Target="http://www.msrdawson.weebly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0" y="7693025"/>
            <a:ext cx="685800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Ms. Dawson</a:t>
            </a:r>
            <a:endParaRPr sz="3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Pepper Drive School</a:t>
            </a:r>
            <a:endParaRPr sz="3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solidFill>
            <a:srgbClr val="FF00F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Drop-0ff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200" cy="60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17500">
              <a:buSzPts val="1400"/>
              <a:buFont typeface="Comic Sans MS"/>
              <a:buChar char="•"/>
            </a:pPr>
            <a:r>
              <a:rPr lang="en-US" sz="1400" dirty="0">
                <a:latin typeface="Comic Sans MS"/>
                <a:ea typeface="Comic Sans MS"/>
                <a:cs typeface="Comic Sans MS"/>
                <a:sym typeface="Comic Sans MS"/>
              </a:rPr>
              <a:t>Only students who plan on eating breakfast may be on campus beginning at 8:00 AM - they may enter through the gate near the multi-purpose room.  EVERYONE ELSE SHOULD NOT ARRIVE PRIOR TO 8:15 AM</a:t>
            </a:r>
            <a:endParaRPr sz="1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sz="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Font typeface="Comic Sans MS"/>
              <a:buChar char="•"/>
            </a:pPr>
            <a:r>
              <a:rPr lang="en-US" sz="1400" dirty="0">
                <a:latin typeface="Comic Sans MS"/>
                <a:ea typeface="Comic Sans MS"/>
                <a:cs typeface="Comic Sans MS"/>
                <a:sym typeface="Comic Sans MS"/>
              </a:rPr>
              <a:t>Bus riders will be dropped off and directed to breakfast or the kindergarten playground (my </a:t>
            </a:r>
            <a:r>
              <a:rPr lang="en-US" sz="1400" dirty="0" err="1">
                <a:latin typeface="Comic Sans MS"/>
                <a:ea typeface="Comic Sans MS"/>
                <a:cs typeface="Comic Sans MS"/>
                <a:sym typeface="Comic Sans MS"/>
              </a:rPr>
              <a:t>firsties</a:t>
            </a:r>
            <a:r>
              <a:rPr lang="en-US" sz="1400" dirty="0">
                <a:latin typeface="Comic Sans MS"/>
                <a:ea typeface="Comic Sans MS"/>
                <a:cs typeface="Comic Sans MS"/>
                <a:sym typeface="Comic Sans MS"/>
              </a:rPr>
              <a:t> may play on the kinder playground in the morning)</a:t>
            </a:r>
            <a:endParaRPr sz="1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lang="en-US" sz="600" dirty="0">
              <a:latin typeface="Comic Sans MS"/>
              <a:ea typeface="Comic Sans MS"/>
              <a:cs typeface="Comic Sans MS"/>
            </a:endParaRPr>
          </a:p>
          <a:p>
            <a:pPr indent="-317500">
              <a:buSzPts val="1400"/>
              <a:buFont typeface="Comic Sans MS"/>
              <a:buChar char="•"/>
            </a:pPr>
            <a:r>
              <a:rPr lang="en-US" sz="1400" dirty="0">
                <a:latin typeface="Comic Sans MS"/>
                <a:ea typeface="Comic Sans MS"/>
                <a:cs typeface="Comic Sans MS"/>
                <a:sym typeface="Comic Sans MS"/>
              </a:rPr>
              <a:t>There will be supervision beginning at 8:15 AM and then students may play on the kinder playground.</a:t>
            </a:r>
            <a:endParaRPr sz="1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sz="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>
              <a:buSzPts val="1400"/>
              <a:buFont typeface="Comic Sans MS"/>
              <a:buChar char="•"/>
            </a:pPr>
            <a:r>
              <a:rPr lang="en-US" sz="1400" dirty="0">
                <a:latin typeface="Comic Sans MS"/>
                <a:ea typeface="Comic Sans MS"/>
                <a:cs typeface="Comic Sans MS"/>
                <a:sym typeface="Comic Sans MS"/>
              </a:rPr>
              <a:t>I will pick up students from the playground.</a:t>
            </a:r>
            <a:endParaRPr lang="en-US" sz="1400" dirty="0">
              <a:latin typeface="Comic Sans MS"/>
              <a:ea typeface="Comic Sans MS"/>
              <a:cs typeface="Comic Sans MS"/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sz="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Font typeface="Comic Sans MS"/>
              <a:buChar char="•"/>
            </a:pPr>
            <a:r>
              <a:rPr lang="en-US" sz="1400" dirty="0">
                <a:latin typeface="Comic Sans MS"/>
                <a:ea typeface="Comic Sans MS"/>
                <a:cs typeface="Comic Sans MS"/>
                <a:sym typeface="Comic Sans MS"/>
              </a:rPr>
              <a:t>School starts at 8:30 AM</a:t>
            </a:r>
            <a:endParaRPr sz="1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indent="-317500">
              <a:spcBef>
                <a:spcPts val="640"/>
              </a:spcBef>
              <a:spcAft>
                <a:spcPts val="0"/>
              </a:spcAft>
              <a:buSzPts val="1400"/>
              <a:buFont typeface="Comic Sans MS"/>
              <a:buChar char="•"/>
            </a:pPr>
            <a:endParaRPr lang="en-US" sz="1400" dirty="0">
              <a:latin typeface="Comic Sans MS"/>
              <a:ea typeface="Comic Sans MS"/>
              <a:cs typeface="Comic Sans MS"/>
            </a:endParaRPr>
          </a:p>
          <a:p>
            <a:pPr indent="-317500">
              <a:buSzPts val="1400"/>
              <a:buFont typeface="Comic Sans MS"/>
              <a:buChar char="•"/>
            </a:pPr>
            <a:r>
              <a:rPr lang="en-US" sz="1400" dirty="0">
                <a:latin typeface="Comic Sans MS"/>
                <a:ea typeface="Comic Sans MS"/>
                <a:cs typeface="Comic Sans MS"/>
              </a:rPr>
              <a:t>Adults should drop off and leave campus asap –it makes transitions easier for the littles – thanks for understanding!</a:t>
            </a:r>
          </a:p>
          <a:p>
            <a:pPr marL="0" indent="0">
              <a:buNone/>
            </a:pPr>
            <a:endParaRPr lang="en-US" sz="1400" dirty="0">
              <a:latin typeface="Comic Sans MS"/>
              <a:ea typeface="Comic Sans MS"/>
              <a:cs typeface="Comic Sans MS"/>
            </a:endParaRPr>
          </a:p>
          <a:p>
            <a:pPr marL="0" indent="0">
              <a:buNone/>
            </a:pPr>
            <a:endParaRPr lang="en-US" sz="1400" dirty="0">
              <a:latin typeface="Comic Sans MS"/>
              <a:ea typeface="Comic Sans MS"/>
              <a:cs typeface="Comic Sans MS"/>
            </a:endParaRPr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600" y="6361050"/>
            <a:ext cx="4980025" cy="9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solidFill>
            <a:srgbClr val="00FF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Pick-up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200" cy="6403500"/>
          </a:xfrm>
          <a:prstGeom prst="rect">
            <a:avLst/>
          </a:prstGeom>
          <a:solidFill>
            <a:srgbClr val="00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1000">
              <a:buSzPts val="2400"/>
              <a:buFont typeface="Comic Sans MS"/>
              <a:buChar char="•"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Students must be picked up by an adult or older sibling from the kindergarten gate (we will discuss daycare pick-ups as needed) –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firsties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may wait at the lunch table or walk to the bus or Project Safe on their own</a:t>
            </a:r>
            <a:endParaRPr lang="en-US" sz="2400" dirty="0">
              <a:latin typeface="Comic Sans MS"/>
              <a:ea typeface="Comic Sans MS"/>
              <a:cs typeface="Comic Sans MS"/>
            </a:endParaRPr>
          </a:p>
          <a:p>
            <a:pPr indent="-381000">
              <a:spcBef>
                <a:spcPts val="0"/>
              </a:spcBef>
              <a:buSzPts val="2400"/>
              <a:buFont typeface="Comic Sans MS"/>
              <a:buChar char="•"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Please stay outside the gate and I will release students asap</a:t>
            </a:r>
            <a:endParaRPr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•"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Bus riders may be picked up by older siblings or they will be walked to the bus by another teacher</a:t>
            </a:r>
            <a:endParaRPr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>
              <a:spcBef>
                <a:spcPts val="0"/>
              </a:spcBef>
              <a:buSzPts val="2400"/>
              <a:buFont typeface="Comic Sans MS"/>
              <a:buChar char="•"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Project Safe and all other after school providers will pick up students at our room or gate</a:t>
            </a:r>
            <a:endParaRPr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•"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You cannot park in a red zone or handicap area</a:t>
            </a:r>
            <a:endParaRPr sz="2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solidFill>
            <a:srgbClr val="0000F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Playground Guidelines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200" cy="6034200"/>
          </a:xfrm>
          <a:prstGeom prst="rect">
            <a:avLst/>
          </a:prstGeom>
          <a:solidFill>
            <a:srgbClr val="0000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Please work with your children on: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Font typeface="Comic Sans MS"/>
              <a:buChar char="•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Keeping hands and feet to themselves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Font typeface="Comic Sans MS"/>
              <a:buChar char="•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No climbing or running UP the slides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Font typeface="Comic Sans MS"/>
              <a:buChar char="•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Singing ABC’s slowly to take turns on the swing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Font typeface="Comic Sans MS"/>
              <a:buChar char="•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Not throwing wood chips or sand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Font typeface="Comic Sans MS"/>
              <a:buChar char="•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Freezing when they hear the whistle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solidFill>
            <a:srgbClr val="FF0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Folders and Homework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4" name="Google Shape;164;p25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200" cy="7010400"/>
          </a:xfrm>
          <a:prstGeom prst="rect">
            <a:avLst/>
          </a:prstGeom>
          <a:solidFill>
            <a:srgbClr val="FF0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40"/>
              </a:spcBef>
              <a:spcAft>
                <a:spcPts val="0"/>
              </a:spcAft>
              <a:buSzPts val="2400"/>
              <a:buFont typeface="Comic Sans MS"/>
              <a:buChar char="•"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Math homework will be sent home and completed on the honor system </a:t>
            </a:r>
          </a:p>
          <a:p>
            <a:pPr marL="457200" lvl="0" indent="-381000" rtl="0">
              <a:spcBef>
                <a:spcPts val="640"/>
              </a:spcBef>
              <a:spcAft>
                <a:spcPts val="0"/>
              </a:spcAft>
              <a:buSzPts val="2400"/>
              <a:buFont typeface="Comic Sans MS"/>
              <a:buChar char="•"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Red folders will be sent home daily - empty out completed work and return documents that require signatures, etc. promptly to the in-box on top of the cubbies</a:t>
            </a:r>
          </a:p>
          <a:p>
            <a:pPr marL="76200" lvl="0" indent="0" rtl="0"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6200" lvl="0" indent="0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400" dirty="0">
              <a:latin typeface="Comic Sans MS"/>
              <a:ea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solidFill>
            <a:srgbClr val="F1C23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Birthdays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1"/>
          </p:nvPr>
        </p:nvSpPr>
        <p:spPr>
          <a:xfrm>
            <a:off x="342900" y="1569325"/>
            <a:ext cx="6172200" cy="7058700"/>
          </a:xfrm>
          <a:prstGeom prst="rect">
            <a:avLst/>
          </a:prstGeom>
          <a:solidFill>
            <a:srgbClr val="F1C23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Font typeface="Comic Sans MS"/>
              <a:buChar char="•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We will celebrate with a birthday crown, a reading of the birthday book, and a birthday song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Font typeface="Comic Sans MS"/>
              <a:buChar char="•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No classroom treats may be brought to school with the exception of non-compliant days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31800">
              <a:spcBef>
                <a:spcPts val="0"/>
              </a:spcBef>
              <a:spcAft>
                <a:spcPts val="0"/>
              </a:spcAft>
              <a:buSzPts val="3200"/>
              <a:buFont typeface="Comic Sans MS"/>
              <a:buChar char="•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If you would like to send something special to share with the class, please consider a book donation or a small non-food gift for each child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Classroom Communication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200" cy="7010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preferable that short conversations occur before or after school and ones that are more lengthy in nature be via email, the app., or appointment.</a:t>
            </a:r>
            <a:endParaRPr sz="18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Phone</a:t>
            </a:r>
            <a:r>
              <a:rPr lang="en-US" sz="1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619-956-5100, extension 5123</a:t>
            </a:r>
            <a:endParaRPr sz="18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Email</a:t>
            </a:r>
            <a:r>
              <a:rPr lang="en-US" sz="1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US" sz="1800" u="sng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robin.dawson@santeesd.net</a:t>
            </a:r>
            <a:endParaRPr sz="18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Website</a:t>
            </a:r>
            <a:r>
              <a:rPr lang="en-US" sz="1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US" sz="2400" u="sng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www.msrdawson.weebly.com</a:t>
            </a:r>
            <a:r>
              <a:rPr lang="en-US" sz="24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Check weekly for class assignments, updates, and calendar information</a:t>
            </a:r>
            <a:endParaRPr sz="18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</a:t>
            </a:r>
            <a:r>
              <a:rPr lang="en-US" sz="1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.: Download or open the ClassDojo app and enter your invite code to join our class.  Or join our class at</a:t>
            </a:r>
            <a:r>
              <a:rPr lang="en-US" sz="24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u="sng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www.classdojo.com</a:t>
            </a:r>
            <a:endParaRPr sz="24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ctr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❖"/>
            </a:pPr>
            <a:r>
              <a:rPr lang="en-US" sz="1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ability and willingness to communicate openly will benefit your child’s academic and social success</a:t>
            </a:r>
            <a:endParaRPr sz="18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❖"/>
            </a:pPr>
            <a:r>
              <a:rPr lang="en-US" sz="1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Please check your child’s folder, my website, and Class </a:t>
            </a:r>
            <a:r>
              <a:rPr lang="en-US" sz="180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DoJo</a:t>
            </a:r>
            <a:r>
              <a:rPr lang="en-US" sz="1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Frequently</a:t>
            </a:r>
            <a:endParaRPr sz="18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solidFill>
            <a:srgbClr val="B7B7B7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Student of the Week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200" cy="60342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Font typeface="Comic Sans MS"/>
              <a:buChar char="•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Each week we will celebrate  a student of the week!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Font typeface="Comic Sans MS"/>
              <a:buChar char="•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Look for a poster and informational letter to come home on Friday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Font typeface="Comic Sans MS"/>
              <a:buChar char="•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Return the poster by the following first day of the week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3" name="Google Shape;183;p28"/>
          <p:cNvSpPr/>
          <p:nvPr/>
        </p:nvSpPr>
        <p:spPr>
          <a:xfrm>
            <a:off x="3655050" y="6471925"/>
            <a:ext cx="28500" cy="18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8"/>
          <p:cNvSpPr txBox="1"/>
          <p:nvPr/>
        </p:nvSpPr>
        <p:spPr>
          <a:xfrm>
            <a:off x="45075" y="1347475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28"/>
          <p:cNvPicPr preferRelativeResize="0"/>
          <p:nvPr/>
        </p:nvPicPr>
        <p:blipFill rotWithShape="1">
          <a:blip r:embed="rId3">
            <a:alphaModFix/>
          </a:blip>
          <a:srcRect l="-250185" t="-379320" r="-267098" b="-137962"/>
          <a:stretch/>
        </p:blipFill>
        <p:spPr>
          <a:xfrm>
            <a:off x="240300" y="1747242"/>
            <a:ext cx="6858000" cy="6525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solidFill>
            <a:srgbClr val="EA9999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Discipline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200" cy="7010400"/>
          </a:xfrm>
          <a:prstGeom prst="rect">
            <a:avLst/>
          </a:prstGeom>
          <a:solidFill>
            <a:srgbClr val="EA999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40"/>
              </a:spcBef>
              <a:spcAft>
                <a:spcPts val="0"/>
              </a:spcAft>
              <a:buSzPts val="3000"/>
              <a:buFont typeface="Comic Sans MS"/>
              <a:buChar char="●"/>
            </a:pP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Class DoJo points and rewards for positive behavior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Comic Sans MS"/>
              <a:buChar char="●"/>
            </a:pP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Tiger Tickets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Comic Sans MS"/>
              <a:buChar char="●"/>
            </a:pP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Lunch Bunch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Comic Sans MS"/>
              <a:buChar char="●"/>
            </a:pP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Treasure Chest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Font typeface="Comic Sans MS"/>
              <a:buChar char="●"/>
            </a:pPr>
            <a:r>
              <a:rPr lang="en-US" b="1">
                <a:latin typeface="Comic Sans MS"/>
                <a:ea typeface="Comic Sans MS"/>
                <a:cs typeface="Comic Sans MS"/>
                <a:sym typeface="Comic Sans MS"/>
              </a:rPr>
              <a:t>Restorative Practices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ctr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2323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Consequences That Are Fair and Not Punitive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406400" rtl="0">
              <a:spcBef>
                <a:spcPts val="1400"/>
              </a:spcBef>
              <a:spcAft>
                <a:spcPts val="0"/>
              </a:spcAft>
              <a:buSzPts val="2800"/>
              <a:buFont typeface="Comic Sans MS"/>
              <a:buChar char="○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Talking circle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406400" rtl="0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Char char="○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Acknowledgement</a:t>
            </a:r>
            <a:endParaRPr sz="3000" b="1" u="sng">
              <a:solidFill>
                <a:srgbClr val="323232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406400" rtl="0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Char char="○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Respect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406400" rtl="0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Char char="○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Responsibility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406400" rtl="0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Char char="○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Relationship-building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406400" rtl="0">
              <a:spcBef>
                <a:spcPts val="0"/>
              </a:spcBef>
              <a:spcAft>
                <a:spcPts val="0"/>
              </a:spcAft>
              <a:buSzPts val="2800"/>
              <a:buFont typeface="Comic Sans MS"/>
              <a:buChar char="○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Relationship-repairing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solidFill>
            <a:srgbClr val="FCE5CD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omic Sans MS"/>
                <a:ea typeface="Comic Sans MS"/>
                <a:cs typeface="Comic Sans MS"/>
                <a:sym typeface="Comic Sans MS"/>
              </a:rPr>
              <a:t>Thank you!  You are your child’s first and most important teacher.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200" cy="6402000"/>
          </a:xfrm>
          <a:prstGeom prst="rect">
            <a:avLst/>
          </a:prstGeom>
          <a:solidFill>
            <a:srgbClr val="FCE5C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139700" algn="ctr">
              <a:buNone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I come to work every day not for a paycheck, but because it is my life’s work.  </a:t>
            </a:r>
            <a:endParaRPr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indent="-139700" algn="ctr">
              <a:buNone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It is my desire for families to see the value of their experience and, together, to inspire future leaders of the world who are able to compete in a global economy and think, create, and collaborate with enthusiasm and confidence.  </a:t>
            </a:r>
            <a:endParaRPr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indent="-139700" algn="ctr">
              <a:buNone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My door is always open.  </a:t>
            </a:r>
            <a:endParaRPr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indent="-139700" algn="ctr">
              <a:buNone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I only ask that you receive each child in reverence, use a whisper voice within the walls of our learning community, and enter with a positive attitude.  </a:t>
            </a:r>
            <a:endParaRPr sz="2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solidFill>
            <a:srgbClr val="FFD96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omic Sans MS"/>
                <a:ea typeface="Comic Sans MS"/>
                <a:cs typeface="Comic Sans MS"/>
                <a:sym typeface="Comic Sans MS"/>
              </a:rPr>
              <a:t>Thank you for supporting your student!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342900" y="2217300"/>
            <a:ext cx="6172200" cy="60342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13970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Thank you for taking the time to review this quick orientation!  I am excited to provide an overview of the curriculum.  I am truly honored to be your child’s teacher! 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44D52-2CC7-4D82-D86B-87F137F73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016" y="6490710"/>
            <a:ext cx="2041967" cy="22865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A Little About Me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200" cy="60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60400" indent="0">
              <a:buNone/>
            </a:pPr>
            <a:r>
              <a:rPr lang="en-US" sz="1400" dirty="0">
                <a:latin typeface="Comic Sans MS"/>
                <a:ea typeface="Comic Sans MS"/>
                <a:cs typeface="Comic Sans MS"/>
                <a:sym typeface="Comic Sans MS"/>
              </a:rPr>
              <a:t>I have been involved in education in one way another for over 15 years.  I live downtown with my Pomeranian Larry.  I grew up in East County and my family has been in San Diego since 1887!</a:t>
            </a:r>
            <a:endParaRPr sz="1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6040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sz="1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60400" indent="0">
              <a:buNone/>
            </a:pPr>
            <a:r>
              <a:rPr lang="en-US" sz="1400" dirty="0">
                <a:latin typeface="Comic Sans MS"/>
                <a:ea typeface="Comic Sans MS"/>
                <a:cs typeface="Comic Sans MS"/>
                <a:sym typeface="Comic Sans MS"/>
              </a:rPr>
              <a:t>I love to do yoga, go on urban hikes, and spend time with my huge family. I also enjoy traveling very much and taking rides at the beach on my cruiser.  My favorite food is cheese.  I really like cheese (and chai lattes :0)</a:t>
            </a:r>
            <a:endParaRPr sz="1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6040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sz="1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60400" indent="0">
              <a:buNone/>
            </a:pPr>
            <a:r>
              <a:rPr lang="en-US" sz="1400" dirty="0">
                <a:latin typeface="Comic Sans MS"/>
                <a:ea typeface="Comic Sans MS"/>
                <a:cs typeface="Comic Sans MS"/>
                <a:sym typeface="Comic Sans MS"/>
              </a:rPr>
              <a:t>I hold degrees in Cross Cultural Studies, Human Development and a Masters in Special Education.  I earned my teaching credential from the University of San Diego.</a:t>
            </a:r>
            <a:endParaRPr sz="1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6040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sz="1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60400" indent="0">
              <a:buNone/>
            </a:pPr>
            <a:r>
              <a:rPr lang="en-US" sz="1400" dirty="0">
                <a:latin typeface="Comic Sans MS"/>
                <a:ea typeface="Comic Sans MS"/>
                <a:cs typeface="Comic Sans MS"/>
                <a:sym typeface="Comic Sans MS"/>
              </a:rPr>
              <a:t>I love learning and teaching.  I believe in the infinite potential of every child.  I believe in your child.  That is why I am here!</a:t>
            </a:r>
            <a:endParaRPr sz="1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3693488" y="6421344"/>
            <a:ext cx="109500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6235500" y="6926000"/>
            <a:ext cx="12052500" cy="14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2" name="Google Shape;102;p15"/>
          <p:cNvCxnSpPr/>
          <p:nvPr/>
        </p:nvCxnSpPr>
        <p:spPr>
          <a:xfrm>
            <a:off x="1255475" y="8537200"/>
            <a:ext cx="5126400" cy="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5"/>
          <p:cNvCxnSpPr/>
          <p:nvPr/>
        </p:nvCxnSpPr>
        <p:spPr>
          <a:xfrm rot="10800000" flipH="1">
            <a:off x="1360100" y="1611025"/>
            <a:ext cx="4164000" cy="420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C614421-3A74-8FAD-BA38-1D512855F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081" y="6231092"/>
            <a:ext cx="2237838" cy="21214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solidFill>
            <a:srgbClr val="00FFF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Curriculum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200" cy="6034200"/>
          </a:xfrm>
          <a:prstGeom prst="rect">
            <a:avLst/>
          </a:prstGeom>
          <a:solidFill>
            <a:srgbClr val="00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Font typeface="Comic Sans MS"/>
              <a:buChar char="•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Lucy Calkins Writing Program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Font typeface="Comic Sans MS"/>
              <a:buChar char="•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Math Expressions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spcBef>
                <a:spcPts val="0"/>
              </a:spcBef>
              <a:buFont typeface="Comic Sans MS"/>
              <a:buChar char="•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Pearson Social Science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spcBef>
                <a:spcPts val="0"/>
              </a:spcBef>
              <a:buFont typeface="Comic Sans MS"/>
              <a:buChar char="•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Mystery/Amplify Science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Font typeface="Comic Sans MS"/>
              <a:buChar char="•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Wonders/UFLI ELA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Font typeface="Comic Sans MS"/>
              <a:buChar char="•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Engineering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Font typeface="Comic Sans MS"/>
              <a:buChar char="•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Music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Font typeface="Comic Sans MS"/>
              <a:buChar char="•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Physical Education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spcBef>
                <a:spcPts val="0"/>
              </a:spcBef>
              <a:buFont typeface="Comic Sans MS"/>
              <a:buChar char="•"/>
            </a:pPr>
            <a:r>
              <a:rPr lang="en-US" dirty="0">
                <a:latin typeface="Comic Sans MS"/>
                <a:ea typeface="Comic Sans MS"/>
                <a:cs typeface="Comic Sans MS"/>
              </a:rPr>
              <a:t>Second Step </a:t>
            </a:r>
            <a:r>
              <a:rPr lang="en-US" sz="1800" dirty="0">
                <a:latin typeface="Comic Sans MS"/>
                <a:ea typeface="Comic Sans MS"/>
                <a:cs typeface="Comic Sans MS"/>
              </a:rPr>
              <a:t>(Social Emotional Learning)</a:t>
            </a:r>
          </a:p>
          <a:p>
            <a:pPr indent="0">
              <a:buNone/>
            </a:pPr>
            <a:endParaRPr lang="en-US" dirty="0">
              <a:latin typeface="Comic Sans MS"/>
              <a:ea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omic Sans MS"/>
                <a:ea typeface="Comic Sans MS"/>
                <a:cs typeface="Comic Sans MS"/>
                <a:sym typeface="Comic Sans MS"/>
              </a:rPr>
              <a:t>How You Can Help Your Student Be Successful?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200" cy="60342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64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n-US" sz="1800" dirty="0">
                <a:latin typeface="Comic Sans MS"/>
                <a:ea typeface="Comic Sans MS"/>
                <a:cs typeface="Comic Sans MS"/>
                <a:sym typeface="Comic Sans MS"/>
              </a:rPr>
              <a:t>Be positive about school!!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n-US" sz="1800" dirty="0">
                <a:latin typeface="Comic Sans MS"/>
                <a:ea typeface="Comic Sans MS"/>
                <a:cs typeface="Comic Sans MS"/>
                <a:sym typeface="Comic Sans MS"/>
              </a:rPr>
              <a:t>Set aside a minimum of 20 minutes for reading each day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>
              <a:spcBef>
                <a:spcPts val="0"/>
              </a:spcBef>
              <a:buSzPts val="1800"/>
              <a:buFont typeface="Comic Sans MS"/>
              <a:buChar char="•"/>
            </a:pPr>
            <a:r>
              <a:rPr lang="en-US" sz="1800" dirty="0">
                <a:latin typeface="Comic Sans MS"/>
                <a:ea typeface="Comic Sans MS"/>
                <a:cs typeface="Comic Sans MS"/>
                <a:sym typeface="Comic Sans MS"/>
              </a:rPr>
              <a:t>Assist your student in cleaning out their drawstring bag </a:t>
            </a:r>
            <a:r>
              <a:rPr lang="en-US" sz="1800" u="sng" dirty="0">
                <a:latin typeface="Comic Sans MS"/>
                <a:ea typeface="Comic Sans MS"/>
                <a:cs typeface="Comic Sans MS"/>
                <a:sym typeface="Comic Sans MS"/>
              </a:rPr>
              <a:t>nightly</a:t>
            </a:r>
            <a:r>
              <a:rPr lang="en-US" sz="1800" dirty="0">
                <a:latin typeface="Comic Sans MS"/>
                <a:ea typeface="Comic Sans MS"/>
                <a:cs typeface="Comic Sans MS"/>
                <a:sym typeface="Comic Sans MS"/>
              </a:rPr>
              <a:t> and discuss their work with them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n-US" sz="1800" dirty="0">
                <a:latin typeface="Comic Sans MS"/>
                <a:ea typeface="Comic Sans MS"/>
                <a:cs typeface="Comic Sans MS"/>
                <a:sym typeface="Comic Sans MS"/>
              </a:rPr>
              <a:t>Ask questions about what they are learning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n-US" sz="1800" dirty="0">
                <a:latin typeface="Comic Sans MS"/>
                <a:ea typeface="Comic Sans MS"/>
                <a:cs typeface="Comic Sans MS"/>
                <a:sym typeface="Comic Sans MS"/>
              </a:rPr>
              <a:t>Give your child a special place to keep their school supplies - organization is key to success!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n-US" sz="1800" dirty="0">
                <a:latin typeface="Comic Sans MS"/>
                <a:ea typeface="Comic Sans MS"/>
                <a:cs typeface="Comic Sans MS"/>
                <a:sym typeface="Comic Sans MS"/>
              </a:rPr>
              <a:t>Be involved by volunteering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–"/>
            </a:pPr>
            <a:r>
              <a:rPr lang="en-US" sz="1800" dirty="0">
                <a:latin typeface="Comic Sans MS"/>
                <a:ea typeface="Comic Sans MS"/>
                <a:cs typeface="Comic Sans MS"/>
                <a:sym typeface="Comic Sans MS"/>
              </a:rPr>
              <a:t>PTA, ELAC, Family Ed. Nights, Run Club, Dad’s Club, Peppers II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-US" sz="1800" dirty="0">
                <a:latin typeface="Comic Sans MS"/>
                <a:ea typeface="Comic Sans MS"/>
                <a:cs typeface="Comic Sans MS"/>
                <a:sym typeface="Comic Sans MS"/>
              </a:rPr>
              <a:t>Keep in touch with me via phone calls, Class </a:t>
            </a:r>
            <a:r>
              <a:rPr lang="en-US" sz="1800" dirty="0" err="1">
                <a:latin typeface="Comic Sans MS"/>
                <a:ea typeface="Comic Sans MS"/>
                <a:cs typeface="Comic Sans MS"/>
                <a:sym typeface="Comic Sans MS"/>
              </a:rPr>
              <a:t>DoJo</a:t>
            </a:r>
            <a:r>
              <a:rPr lang="en-US" sz="1800" dirty="0">
                <a:latin typeface="Comic Sans MS"/>
                <a:ea typeface="Comic Sans MS"/>
                <a:cs typeface="Comic Sans MS"/>
                <a:sym typeface="Comic Sans MS"/>
              </a:rPr>
              <a:t>, emails, notes or at drop off or pick up.</a:t>
            </a:r>
          </a:p>
          <a:p>
            <a:pPr marL="11430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9D4B3-3E95-7153-D738-E34AF9601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757886">
            <a:off x="1158457" y="6437405"/>
            <a:ext cx="2496819" cy="18726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Pepper Drive School Expectations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200" cy="60342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Font typeface="Comic Sans MS"/>
              <a:buChar char="●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All students and staff are to be treated with respect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Font typeface="Comic Sans MS"/>
              <a:buChar char="●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Use “positive talk”, give praise and use words that make people feel good, don’t use hurtful language - be a PeaceBuilder at all times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Font typeface="Comic Sans MS"/>
              <a:buChar char="●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Use strategies and restorative practices to solve problems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31800">
              <a:spcBef>
                <a:spcPts val="0"/>
              </a:spcBef>
              <a:spcAft>
                <a:spcPts val="0"/>
              </a:spcAft>
              <a:buSzPts val="3200"/>
              <a:buFont typeface="Comic Sans MS"/>
              <a:buChar char="●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Value our school property by picking up trash, etc.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solidFill>
            <a:srgbClr val="6D9EEB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General Information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200" cy="60342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Comic Sans MS"/>
              <a:buChar char="•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Label all personal belongings </a:t>
            </a:r>
            <a:r>
              <a:rPr lang="en-US" sz="2800" dirty="0">
                <a:latin typeface="Comic Sans MS"/>
                <a:ea typeface="Comic Sans MS"/>
                <a:cs typeface="Comic Sans MS"/>
                <a:sym typeface="Comic Sans MS"/>
              </a:rPr>
              <a:t>(water bottles, drawstring bags, change of clothes, etc.)</a:t>
            </a:r>
            <a:endParaRPr lang="en-US" sz="2800">
              <a:latin typeface="Comic Sans MS"/>
              <a:ea typeface="Comic Sans MS"/>
              <a:cs typeface="Comic Sans MS"/>
            </a:endParaRPr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Font typeface="Comic Sans MS"/>
              <a:buChar char="•"/>
            </a:pPr>
            <a:r>
              <a:rPr lang="en-US" sz="2800" dirty="0">
                <a:latin typeface="Comic Sans MS"/>
                <a:ea typeface="Comic Sans MS"/>
                <a:cs typeface="Comic Sans MS"/>
                <a:sym typeface="Comic Sans MS"/>
              </a:rPr>
              <a:t>Dress in comfortable clothes for daily P.E. and wear closed-toe shoes</a:t>
            </a:r>
            <a:endParaRPr sz="2800" dirty="0">
              <a:latin typeface="Comic Sans MS"/>
              <a:ea typeface="Comic Sans MS"/>
              <a:cs typeface="Comic Sans MS"/>
            </a:endParaRPr>
          </a:p>
          <a:p>
            <a:pPr>
              <a:spcBef>
                <a:spcPts val="0"/>
              </a:spcBef>
              <a:buFont typeface="Comic Sans MS"/>
              <a:buChar char="•"/>
            </a:pPr>
            <a:r>
              <a:rPr lang="en-US" sz="2800" dirty="0">
                <a:latin typeface="Comic Sans MS"/>
                <a:ea typeface="Comic Sans MS"/>
                <a:cs typeface="Comic Sans MS"/>
                <a:sym typeface="Comic Sans MS"/>
              </a:rPr>
              <a:t>Drawstring bags are only for school related items</a:t>
            </a:r>
            <a:endParaRPr sz="2800">
              <a:latin typeface="Comic Sans MS"/>
              <a:ea typeface="Comic Sans MS"/>
              <a:cs typeface="Comic Sans MS"/>
            </a:endParaRPr>
          </a:p>
          <a:p>
            <a:pPr>
              <a:spcBef>
                <a:spcPts val="0"/>
              </a:spcBef>
              <a:buFont typeface="Comic Sans MS"/>
              <a:buChar char="•"/>
            </a:pPr>
            <a:r>
              <a:rPr lang="en-US" sz="2800" dirty="0">
                <a:latin typeface="Comic Sans MS"/>
                <a:ea typeface="Comic Sans MS"/>
                <a:cs typeface="Comic Sans MS"/>
              </a:rPr>
              <a:t>Provide an extra change of clothes to be kept in the classroom</a:t>
            </a:r>
          </a:p>
          <a:p>
            <a:pPr marL="457200" lvl="0" indent="-431800">
              <a:spcBef>
                <a:spcPts val="0"/>
              </a:spcBef>
              <a:spcAft>
                <a:spcPts val="0"/>
              </a:spcAft>
              <a:buSzPts val="3200"/>
              <a:buFont typeface="Comic Sans MS"/>
              <a:buChar char="•"/>
            </a:pPr>
            <a:r>
              <a:rPr lang="en-US" sz="2800" dirty="0">
                <a:latin typeface="Comic Sans MS"/>
                <a:ea typeface="Comic Sans MS"/>
                <a:cs typeface="Comic Sans MS"/>
                <a:sym typeface="Comic Sans MS"/>
              </a:rPr>
              <a:t>Provide a healthy snack daily</a:t>
            </a:r>
            <a:endParaRPr sz="2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solidFill>
            <a:srgbClr val="E0666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Attendance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200" cy="6034200"/>
          </a:xfrm>
          <a:prstGeom prst="rect">
            <a:avLst/>
          </a:prstGeom>
          <a:solidFill>
            <a:srgbClr val="DD7E6B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40"/>
              </a:spcBef>
              <a:spcAft>
                <a:spcPts val="0"/>
              </a:spcAft>
              <a:buSzPts val="2400"/>
              <a:buFont typeface="Comic Sans MS"/>
              <a:buChar char="•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Please minimize classroom interruptions by ensuring that your student arrives on time to school every day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•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Students who arrive late must obtain a late pass from the office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Comic Sans MS"/>
              <a:buChar char="•"/>
            </a:pPr>
            <a:r>
              <a:rPr lang="en-US" sz="30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Report your child's absence.</a:t>
            </a:r>
            <a:endParaRPr sz="3000" b="1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62627"/>
                </a:solidFill>
                <a:latin typeface="Arial"/>
                <a:ea typeface="Arial"/>
                <a:cs typeface="Arial"/>
                <a:sym typeface="Arial"/>
              </a:rPr>
              <a:t>(619) 258-2205</a:t>
            </a:r>
            <a:endParaRPr sz="3000">
              <a:solidFill>
                <a:srgbClr val="26262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62627"/>
                </a:solidFill>
                <a:latin typeface="Arial"/>
                <a:ea typeface="Arial"/>
                <a:cs typeface="Arial"/>
                <a:sym typeface="Arial"/>
              </a:rPr>
              <a:t>We are school #2.</a:t>
            </a:r>
            <a:endParaRPr sz="3000">
              <a:solidFill>
                <a:srgbClr val="26262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C83246-1D99-BDF6-242B-CB1112621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9801">
            <a:off x="3763227" y="6532222"/>
            <a:ext cx="2112066" cy="1584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200" cy="1524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Breakfast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200" cy="6034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Font typeface="Comic Sans MS"/>
              <a:buChar char="•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Breakfast service begins at 8:00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Font typeface="Comic Sans MS"/>
              <a:buChar char="•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All breakfast food must be consumed by 8:25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Font typeface="Comic Sans MS"/>
              <a:buChar char="•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NO students are allowed on playgrounds prior to 8:15</a:t>
            </a:r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Font typeface="Comic Sans MS"/>
              <a:buChar char="•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Complimentary for all kiddos</a:t>
            </a:r>
          </a:p>
          <a:p>
            <a:pPr marL="25400" lvl="0" indent="0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1201</Words>
  <Application>Microsoft Macintosh PowerPoint</Application>
  <PresentationFormat>On-screen Show (4:3)</PresentationFormat>
  <Paragraphs>121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Comic Sans MS</vt:lpstr>
      <vt:lpstr>Office Theme</vt:lpstr>
      <vt:lpstr>PowerPoint Presentation</vt:lpstr>
      <vt:lpstr>Thank you for supporting your student!</vt:lpstr>
      <vt:lpstr>A Little About Me</vt:lpstr>
      <vt:lpstr>Curriculum</vt:lpstr>
      <vt:lpstr>How You Can Help Your Student Be Successful?</vt:lpstr>
      <vt:lpstr>Pepper Drive School Expectations</vt:lpstr>
      <vt:lpstr>General Information</vt:lpstr>
      <vt:lpstr>Attendance</vt:lpstr>
      <vt:lpstr>Breakfast</vt:lpstr>
      <vt:lpstr>Drop-0ff</vt:lpstr>
      <vt:lpstr>Pick-up</vt:lpstr>
      <vt:lpstr>Playground Guidelines</vt:lpstr>
      <vt:lpstr>Folders and Homework</vt:lpstr>
      <vt:lpstr>Birthdays</vt:lpstr>
      <vt:lpstr>Classroom Communication</vt:lpstr>
      <vt:lpstr>Student of the Week</vt:lpstr>
      <vt:lpstr>Discipline</vt:lpstr>
      <vt:lpstr>Thank you!  You are your child’s first and most important teacher.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Robin Dawson</cp:lastModifiedBy>
  <cp:revision>58</cp:revision>
  <dcterms:modified xsi:type="dcterms:W3CDTF">2023-08-22T04:35:11Z</dcterms:modified>
</cp:coreProperties>
</file>